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13"/>
  </p:notesMasterIdLst>
  <p:sldIdLst>
    <p:sldId id="256" r:id="rId2"/>
    <p:sldId id="261" r:id="rId3"/>
    <p:sldId id="286" r:id="rId4"/>
    <p:sldId id="285" r:id="rId5"/>
    <p:sldId id="284" r:id="rId6"/>
    <p:sldId id="283" r:id="rId7"/>
    <p:sldId id="282" r:id="rId8"/>
    <p:sldId id="281" r:id="rId9"/>
    <p:sldId id="280" r:id="rId10"/>
    <p:sldId id="279" r:id="rId11"/>
    <p:sldId id="262" r:id="rId12"/>
  </p:sldIdLst>
  <p:sldSz cx="12192000" cy="6858000"/>
  <p:notesSz cx="6858000" cy="9144000"/>
  <p:embeddedFontLst>
    <p:embeddedFont>
      <p:font typeface="Clash Display" panose="020B0604020202020204" charset="0"/>
      <p:regular r:id="rId14"/>
      <p:bold r:id="rId15"/>
    </p:embeddedFont>
    <p:embeddedFont>
      <p:font typeface="Clash Display Medium"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41F34"/>
    <a:srgbClr val="4FB9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3"/>
    <p:restoredTop sz="86404"/>
  </p:normalViewPr>
  <p:slideViewPr>
    <p:cSldViewPr snapToGrid="0">
      <p:cViewPr varScale="1">
        <p:scale>
          <a:sx n="72" d="100"/>
          <a:sy n="72" d="100"/>
        </p:scale>
        <p:origin x="202" y="77"/>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2.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383D5C-94B4-8240-A09B-0F3DC9CAF279}" type="datetimeFigureOut">
              <a:rPr lang="en-US" smtClean="0"/>
              <a:t>6/18/2024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DEDD7C-BBA9-784C-9AEE-51BD322755F2}" type="slidenum">
              <a:rPr lang="en-US" smtClean="0"/>
              <a:t>‹#›</a:t>
            </a:fld>
            <a:endParaRPr lang="en-US"/>
          </a:p>
        </p:txBody>
      </p:sp>
    </p:spTree>
    <p:extLst>
      <p:ext uri="{BB962C8B-B14F-4D97-AF65-F5344CB8AC3E}">
        <p14:creationId xmlns:p14="http://schemas.microsoft.com/office/powerpoint/2010/main" val="55077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1</a:t>
            </a:fld>
            <a:endParaRPr lang="en-US"/>
          </a:p>
        </p:txBody>
      </p:sp>
    </p:spTree>
    <p:extLst>
      <p:ext uri="{BB962C8B-B14F-4D97-AF65-F5344CB8AC3E}">
        <p14:creationId xmlns:p14="http://schemas.microsoft.com/office/powerpoint/2010/main" val="26480948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59352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4DEDD7C-BBA9-784C-9AEE-51BD322755F2}" type="slidenum">
              <a:rPr lang="en-US" smtClean="0"/>
              <a:t>11</a:t>
            </a:fld>
            <a:endParaRPr lang="en-US"/>
          </a:p>
        </p:txBody>
      </p:sp>
    </p:spTree>
    <p:extLst>
      <p:ext uri="{BB962C8B-B14F-4D97-AF65-F5344CB8AC3E}">
        <p14:creationId xmlns:p14="http://schemas.microsoft.com/office/powerpoint/2010/main" val="322041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DEDD7C-BBA9-784C-9AEE-51BD322755F2}" type="slidenum">
              <a:rPr lang="en-US" smtClean="0"/>
              <a:t>2</a:t>
            </a:fld>
            <a:endParaRPr lang="en-US"/>
          </a:p>
        </p:txBody>
      </p:sp>
    </p:spTree>
    <p:extLst>
      <p:ext uri="{BB962C8B-B14F-4D97-AF65-F5344CB8AC3E}">
        <p14:creationId xmlns:p14="http://schemas.microsoft.com/office/powerpoint/2010/main" val="22876498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53300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59111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77642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57540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15813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04476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DEDD7C-BBA9-784C-9AEE-51BD322755F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1381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D73BC-D9DD-F194-4FD4-35CE14FFE962}"/>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15BEB1E5-2281-8556-6D31-817F9DDCC4E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AF41C38A-1BEF-01F2-8CB2-B89281FEA78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6/18/2024</a:t>
            </a:fld>
            <a:endParaRPr lang="en-US"/>
          </a:p>
        </p:txBody>
      </p:sp>
      <p:sp>
        <p:nvSpPr>
          <p:cNvPr id="5" name="Footer Placeholder 4">
            <a:extLst>
              <a:ext uri="{FF2B5EF4-FFF2-40B4-BE49-F238E27FC236}">
                <a16:creationId xmlns:a16="http://schemas.microsoft.com/office/drawing/2014/main" id="{63120691-3DE6-D50F-D667-4794B3BCA5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809F150-D320-57C3-AAFC-EA5F1AF950E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5998511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DF3D1-80CC-E24C-958D-0682491A7167}"/>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D4DFAFB-5120-EDAB-4F6D-6AB86CA80676}"/>
              </a:ext>
            </a:extLst>
          </p:cNvPr>
          <p:cNvSpPr>
            <a:spLocks noGrp="1"/>
          </p:cNvSpPr>
          <p:nvPr>
            <p:ph type="body" orient="vert" idx="1"/>
          </p:nvPr>
        </p:nvSpPr>
        <p:spPr>
          <a:xfrm>
            <a:off x="838200" y="1825625"/>
            <a:ext cx="10515600" cy="43513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04E5AAE-59D1-4C1A-E883-C9358781826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6/18/2024</a:t>
            </a:fld>
            <a:endParaRPr lang="en-US"/>
          </a:p>
        </p:txBody>
      </p:sp>
      <p:sp>
        <p:nvSpPr>
          <p:cNvPr id="5" name="Footer Placeholder 4">
            <a:extLst>
              <a:ext uri="{FF2B5EF4-FFF2-40B4-BE49-F238E27FC236}">
                <a16:creationId xmlns:a16="http://schemas.microsoft.com/office/drawing/2014/main" id="{61CC0693-8F55-1979-D6E6-646E30ABAD9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EC48A95-7F23-FD5A-4C6A-CB6BAD679938}"/>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3921020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BDACBB-E331-C796-4491-A9481F5E49D4}"/>
              </a:ext>
            </a:extLst>
          </p:cNvPr>
          <p:cNvSpPr>
            <a:spLocks noGrp="1"/>
          </p:cNvSpPr>
          <p:nvPr>
            <p:ph type="title" orient="vert"/>
          </p:nvPr>
        </p:nvSpPr>
        <p:spPr>
          <a:xfrm>
            <a:off x="8724900" y="365125"/>
            <a:ext cx="2628900" cy="5811838"/>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84F9E35-9B8C-4DAA-A735-86BBF74C366D}"/>
              </a:ext>
            </a:extLst>
          </p:cNvPr>
          <p:cNvSpPr>
            <a:spLocks noGrp="1"/>
          </p:cNvSpPr>
          <p:nvPr>
            <p:ph type="body" orient="vert" idx="1"/>
          </p:nvPr>
        </p:nvSpPr>
        <p:spPr>
          <a:xfrm>
            <a:off x="838200" y="365125"/>
            <a:ext cx="7734300" cy="58118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405F6CE-7599-F176-2E29-273D01FC68AD}"/>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6/18/2024</a:t>
            </a:fld>
            <a:endParaRPr lang="en-US"/>
          </a:p>
        </p:txBody>
      </p:sp>
      <p:sp>
        <p:nvSpPr>
          <p:cNvPr id="5" name="Footer Placeholder 4">
            <a:extLst>
              <a:ext uri="{FF2B5EF4-FFF2-40B4-BE49-F238E27FC236}">
                <a16:creationId xmlns:a16="http://schemas.microsoft.com/office/drawing/2014/main" id="{0ED037DA-4C58-32EE-130C-BEA5FE0F2BD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8624608-9256-DC1C-75F8-BC55DFB7963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9515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2BC6C-52E1-957F-2D89-EA32C18F9841}"/>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62D7766-5A04-03B8-21C7-A75D15487D2E}"/>
              </a:ext>
            </a:extLst>
          </p:cNvPr>
          <p:cNvSpPr>
            <a:spLocks noGrp="1"/>
          </p:cNvSpPr>
          <p:nvPr>
            <p:ph idx="1"/>
          </p:nvPr>
        </p:nvSpPr>
        <p:spPr>
          <a:xfrm>
            <a:off x="838200" y="1825625"/>
            <a:ext cx="10515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7794707-DA57-A562-64F0-C7231B70E34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6/18/2024</a:t>
            </a:fld>
            <a:endParaRPr lang="en-US"/>
          </a:p>
        </p:txBody>
      </p:sp>
      <p:sp>
        <p:nvSpPr>
          <p:cNvPr id="5" name="Footer Placeholder 4">
            <a:extLst>
              <a:ext uri="{FF2B5EF4-FFF2-40B4-BE49-F238E27FC236}">
                <a16:creationId xmlns:a16="http://schemas.microsoft.com/office/drawing/2014/main" id="{E7905340-9996-B6CE-4862-57AB8A0CAF5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A35B36B-98E8-7C24-720B-C1C01C294ED1}"/>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69554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E042E-54B4-54F3-0E27-1580A1CDE46D}"/>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B1CFFB4-2390-72E4-EA40-D28EE958C30A}"/>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039F7F0-2A08-A6AB-C070-2BB10394E0F1}"/>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6/18/2024</a:t>
            </a:fld>
            <a:endParaRPr lang="en-US"/>
          </a:p>
        </p:txBody>
      </p:sp>
      <p:sp>
        <p:nvSpPr>
          <p:cNvPr id="5" name="Footer Placeholder 4">
            <a:extLst>
              <a:ext uri="{FF2B5EF4-FFF2-40B4-BE49-F238E27FC236}">
                <a16:creationId xmlns:a16="http://schemas.microsoft.com/office/drawing/2014/main" id="{7C4A627D-2BB8-9898-A742-BA7B9BDE531E}"/>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F3CEC000-5B49-1473-DF60-CF0DFDD7837F}"/>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40498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44750-C429-36D8-2C2F-122110E82EA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EB99882-9F51-C052-8944-3658294CFAD9}"/>
              </a:ext>
            </a:extLst>
          </p:cNvPr>
          <p:cNvSpPr>
            <a:spLocks noGrp="1"/>
          </p:cNvSpPr>
          <p:nvPr>
            <p:ph sz="half" idx="1"/>
          </p:nvPr>
        </p:nvSpPr>
        <p:spPr>
          <a:xfrm>
            <a:off x="838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15F8EDA-199D-1DE2-C91E-212A90694AFF}"/>
              </a:ext>
            </a:extLst>
          </p:cNvPr>
          <p:cNvSpPr>
            <a:spLocks noGrp="1"/>
          </p:cNvSpPr>
          <p:nvPr>
            <p:ph sz="half" idx="2"/>
          </p:nvPr>
        </p:nvSpPr>
        <p:spPr>
          <a:xfrm>
            <a:off x="6172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E8A497DD-35ED-0A79-733E-13C791C1BE0E}"/>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6/18/2024</a:t>
            </a:fld>
            <a:endParaRPr lang="en-US"/>
          </a:p>
        </p:txBody>
      </p:sp>
      <p:sp>
        <p:nvSpPr>
          <p:cNvPr id="6" name="Footer Placeholder 5">
            <a:extLst>
              <a:ext uri="{FF2B5EF4-FFF2-40B4-BE49-F238E27FC236}">
                <a16:creationId xmlns:a16="http://schemas.microsoft.com/office/drawing/2014/main" id="{40AF2218-5C4B-FC83-986A-783F770A9F7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B73E1389-1F25-01FD-22C0-CA632C755717}"/>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10537380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459C4-AAB6-6931-4715-58D34DF8314E}"/>
              </a:ext>
            </a:extLst>
          </p:cNvPr>
          <p:cNvSpPr>
            <a:spLocks noGrp="1"/>
          </p:cNvSpPr>
          <p:nvPr>
            <p:ph type="title"/>
          </p:nvPr>
        </p:nvSpPr>
        <p:spPr>
          <a:xfrm>
            <a:off x="839788" y="365125"/>
            <a:ext cx="10515600" cy="1325563"/>
          </a:xfrm>
          <a:prstGeom prst="rect">
            <a:avLst/>
          </a:prstGeo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4212E09-A8BF-DB3F-5624-9C0F93205B5B}"/>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1655647-CD01-6BD6-2A08-67C89C9AA6C6}"/>
              </a:ext>
            </a:extLst>
          </p:cNvPr>
          <p:cNvSpPr>
            <a:spLocks noGrp="1"/>
          </p:cNvSpPr>
          <p:nvPr>
            <p:ph sz="half" idx="2"/>
          </p:nvPr>
        </p:nvSpPr>
        <p:spPr>
          <a:xfrm>
            <a:off x="839788" y="2505075"/>
            <a:ext cx="5157787"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F2D45FF-EA75-72FE-B12E-31711879A2B5}"/>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C2C2BC6-713E-EFA2-E68C-0FB35D4C584B}"/>
              </a:ext>
            </a:extLst>
          </p:cNvPr>
          <p:cNvSpPr>
            <a:spLocks noGrp="1"/>
          </p:cNvSpPr>
          <p:nvPr>
            <p:ph sz="quarter" idx="4"/>
          </p:nvPr>
        </p:nvSpPr>
        <p:spPr>
          <a:xfrm>
            <a:off x="6172200" y="2505075"/>
            <a:ext cx="5183188"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7B48A0C-F0BB-FC20-EB4B-BA1611BF0088}"/>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6/18/2024</a:t>
            </a:fld>
            <a:endParaRPr lang="en-US"/>
          </a:p>
        </p:txBody>
      </p:sp>
      <p:sp>
        <p:nvSpPr>
          <p:cNvPr id="8" name="Footer Placeholder 7">
            <a:extLst>
              <a:ext uri="{FF2B5EF4-FFF2-40B4-BE49-F238E27FC236}">
                <a16:creationId xmlns:a16="http://schemas.microsoft.com/office/drawing/2014/main" id="{2AF2FF5F-3827-32FA-A970-A81E68F4EA3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9DA6DD4-BA94-3F5F-BA33-72C9FC38F605}"/>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8427948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0C8AE-F3DD-548C-9637-78CBD8198BD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5D1BDEB-9165-D05A-4A8D-2D3F3EEC47D3}"/>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6/18/2024</a:t>
            </a:fld>
            <a:endParaRPr lang="en-US"/>
          </a:p>
        </p:txBody>
      </p:sp>
      <p:sp>
        <p:nvSpPr>
          <p:cNvPr id="4" name="Footer Placeholder 3">
            <a:extLst>
              <a:ext uri="{FF2B5EF4-FFF2-40B4-BE49-F238E27FC236}">
                <a16:creationId xmlns:a16="http://schemas.microsoft.com/office/drawing/2014/main" id="{B89D1950-33EC-4A3B-6659-C405D926C95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67629AF2-A355-2A80-6650-7545E1C27CF3}"/>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416042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276AD03-743C-E608-0782-768AE88ABC39}"/>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6/18/2024</a:t>
            </a:fld>
            <a:endParaRPr lang="en-US"/>
          </a:p>
        </p:txBody>
      </p:sp>
      <p:sp>
        <p:nvSpPr>
          <p:cNvPr id="3" name="Footer Placeholder 2">
            <a:extLst>
              <a:ext uri="{FF2B5EF4-FFF2-40B4-BE49-F238E27FC236}">
                <a16:creationId xmlns:a16="http://schemas.microsoft.com/office/drawing/2014/main" id="{F3F036DB-E927-D85B-3296-B605A6D3F54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B92EB2A7-F153-0A6B-BDBC-0FD251909959}"/>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2732598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F7913-53CE-13FA-D1C7-1E9679C15ED6}"/>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12F57C38-185D-54CA-8977-DE1070CF377E}"/>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3711FB8-2E3C-68FF-2E20-805E3622542C}"/>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B92588E-73C3-1756-6E4C-8C9028AE529C}"/>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6/18/2024</a:t>
            </a:fld>
            <a:endParaRPr lang="en-US"/>
          </a:p>
        </p:txBody>
      </p:sp>
      <p:sp>
        <p:nvSpPr>
          <p:cNvPr id="6" name="Footer Placeholder 5">
            <a:extLst>
              <a:ext uri="{FF2B5EF4-FFF2-40B4-BE49-F238E27FC236}">
                <a16:creationId xmlns:a16="http://schemas.microsoft.com/office/drawing/2014/main" id="{98030D8C-3E02-C176-72AF-A7A682303A1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FD272FF-40BE-31B4-FADA-552AC6EBEABD}"/>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053023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6E2B7-3E5A-320A-05F8-EBC7E8319CB1}"/>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6A9C01D-4B51-8308-8E62-AC40AF0A0978}"/>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16D8DA9-DA04-C7C7-C09C-5B05F08A4CB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247D245-79F4-60DF-D06D-2F1B504F1D06}"/>
              </a:ext>
            </a:extLst>
          </p:cNvPr>
          <p:cNvSpPr>
            <a:spLocks noGrp="1"/>
          </p:cNvSpPr>
          <p:nvPr>
            <p:ph type="dt" sz="half" idx="10"/>
          </p:nvPr>
        </p:nvSpPr>
        <p:spPr>
          <a:xfrm>
            <a:off x="838200" y="6356350"/>
            <a:ext cx="2743200" cy="365125"/>
          </a:xfrm>
          <a:prstGeom prst="rect">
            <a:avLst/>
          </a:prstGeom>
        </p:spPr>
        <p:txBody>
          <a:bodyPr/>
          <a:lstStyle/>
          <a:p>
            <a:fld id="{65D0BADF-6E5E-AA48-BEC3-845095CAA91C}" type="datetimeFigureOut">
              <a:rPr lang="en-US" smtClean="0"/>
              <a:t>6/18/2024</a:t>
            </a:fld>
            <a:endParaRPr lang="en-US"/>
          </a:p>
        </p:txBody>
      </p:sp>
      <p:sp>
        <p:nvSpPr>
          <p:cNvPr id="6" name="Footer Placeholder 5">
            <a:extLst>
              <a:ext uri="{FF2B5EF4-FFF2-40B4-BE49-F238E27FC236}">
                <a16:creationId xmlns:a16="http://schemas.microsoft.com/office/drawing/2014/main" id="{8610C856-6411-2E31-C411-3EBC6491A9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86F58E91-8C0A-E251-93E7-DE7FD36D3F22}"/>
              </a:ext>
            </a:extLst>
          </p:cNvPr>
          <p:cNvSpPr>
            <a:spLocks noGrp="1"/>
          </p:cNvSpPr>
          <p:nvPr>
            <p:ph type="sldNum" sz="quarter" idx="12"/>
          </p:nvPr>
        </p:nvSpPr>
        <p:spPr>
          <a:xfrm>
            <a:off x="8610600" y="6356350"/>
            <a:ext cx="2743200" cy="365125"/>
          </a:xfrm>
          <a:prstGeom prst="rect">
            <a:avLst/>
          </a:prstGeom>
        </p:spPr>
        <p:txBody>
          <a:bodyPr/>
          <a:lstStyle/>
          <a:p>
            <a:fld id="{690D138C-1119-0B4E-9633-053F1791AA53}" type="slidenum">
              <a:rPr lang="en-US" smtClean="0"/>
              <a:t>‹#›</a:t>
            </a:fld>
            <a:endParaRPr lang="en-US"/>
          </a:p>
        </p:txBody>
      </p:sp>
    </p:spTree>
    <p:extLst>
      <p:ext uri="{BB962C8B-B14F-4D97-AF65-F5344CB8AC3E}">
        <p14:creationId xmlns:p14="http://schemas.microsoft.com/office/powerpoint/2010/main" val="290662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79167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emf"/><Relationship Id="rId5" Type="http://schemas.openxmlformats.org/officeDocument/2006/relationships/image" Target="../media/image3.emf"/><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emf"/></Relationships>
</file>

<file path=ppt/slides/_rels/slide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hyperlink" Target="https://www.apple.com/job-creation/" TargetMode="Externa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al Background" descr="Teal Background">
            <a:extLst>
              <a:ext uri="{FF2B5EF4-FFF2-40B4-BE49-F238E27FC236}">
                <a16:creationId xmlns:a16="http://schemas.microsoft.com/office/drawing/2014/main" id="{C30CE2D5-3261-A960-C26C-3314BEEC69C5}"/>
              </a:ext>
            </a:extLst>
          </p:cNvPr>
          <p:cNvSpPr/>
          <p:nvPr/>
        </p:nvSpPr>
        <p:spPr>
          <a:xfrm>
            <a:off x="0" y="0"/>
            <a:ext cx="12192000" cy="6858000"/>
          </a:xfrm>
          <a:prstGeom prst="rect">
            <a:avLst/>
          </a:prstGeom>
          <a:solidFill>
            <a:srgbClr val="4FB9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Main Header">
            <a:extLst>
              <a:ext uri="{FF2B5EF4-FFF2-40B4-BE49-F238E27FC236}">
                <a16:creationId xmlns:a16="http://schemas.microsoft.com/office/drawing/2014/main" id="{E901B3A1-1276-9FF2-9A2B-048D986A828E}"/>
              </a:ext>
            </a:extLst>
          </p:cNvPr>
          <p:cNvSpPr txBox="1"/>
          <p:nvPr/>
        </p:nvSpPr>
        <p:spPr>
          <a:xfrm>
            <a:off x="1715589" y="649480"/>
            <a:ext cx="6261462" cy="2356799"/>
          </a:xfrm>
          <a:prstGeom prst="rect">
            <a:avLst/>
          </a:prstGeom>
          <a:noFill/>
        </p:spPr>
        <p:txBody>
          <a:bodyPr wrap="square" rtlCol="0">
            <a:spAutoFit/>
          </a:bodyPr>
          <a:lstStyle/>
          <a:p>
            <a:pPr>
              <a:lnSpc>
                <a:spcPts val="6000"/>
              </a:lnSpc>
            </a:pPr>
            <a:r>
              <a:rPr lang="en-US" sz="4400" kern="2000" dirty="0">
                <a:solidFill>
                  <a:srgbClr val="141F34"/>
                </a:solidFill>
                <a:latin typeface="Clash Display Medium" pitchFamily="2" charset="0"/>
              </a:rPr>
              <a:t>BUS7C3 International </a:t>
            </a:r>
            <a:r>
              <a:rPr lang="en-US" sz="4400" kern="2000" dirty="0" err="1">
                <a:solidFill>
                  <a:srgbClr val="141F34"/>
                </a:solidFill>
                <a:latin typeface="Clash Display Medium" pitchFamily="2" charset="0"/>
              </a:rPr>
              <a:t>Organisational</a:t>
            </a:r>
            <a:r>
              <a:rPr lang="en-US" sz="4400" kern="2000" dirty="0">
                <a:solidFill>
                  <a:srgbClr val="141F34"/>
                </a:solidFill>
                <a:latin typeface="Clash Display Medium" pitchFamily="2" charset="0"/>
              </a:rPr>
              <a:t> Branding</a:t>
            </a:r>
          </a:p>
        </p:txBody>
      </p:sp>
      <p:sp>
        <p:nvSpPr>
          <p:cNvPr id="9" name="Subheader">
            <a:extLst>
              <a:ext uri="{FF2B5EF4-FFF2-40B4-BE49-F238E27FC236}">
                <a16:creationId xmlns:a16="http://schemas.microsoft.com/office/drawing/2014/main" id="{075DC114-7C7E-AD6B-2947-9160C3AF7658}"/>
              </a:ext>
            </a:extLst>
          </p:cNvPr>
          <p:cNvSpPr txBox="1">
            <a:spLocks/>
          </p:cNvSpPr>
          <p:nvPr/>
        </p:nvSpPr>
        <p:spPr>
          <a:xfrm>
            <a:off x="1570116" y="3622853"/>
            <a:ext cx="6261462" cy="1533368"/>
          </a:xfrm>
          <a:prstGeom prst="rect">
            <a:avLst/>
          </a:prstGeom>
          <a:noFill/>
        </p:spPr>
        <p:txBody>
          <a:bodyPr wrap="square" rtlCol="0">
            <a:spAutoFit/>
          </a:bodyPr>
          <a:lstStyle/>
          <a:p>
            <a:pPr marL="0" marR="0" lvl="0" indent="0" algn="l" defTabSz="914400" rtl="0" eaLnBrk="1" fontAlgn="auto" latinLnBrk="0" hangingPunct="1">
              <a:lnSpc>
                <a:spcPts val="6000"/>
              </a:lnSpc>
              <a:spcBef>
                <a:spcPts val="0"/>
              </a:spcBef>
              <a:spcAft>
                <a:spcPts val="0"/>
              </a:spcAft>
              <a:buClrTx/>
              <a:buSzTx/>
              <a:buFontTx/>
              <a:buNone/>
              <a:tabLst/>
              <a:defRPr/>
            </a:pPr>
            <a:r>
              <a:rPr kumimoji="0" lang="en-GB" sz="2800" b="0" i="0" u="none" strike="noStrike" kern="2000" cap="none" spc="-150" normalizeH="0" baseline="0" noProof="0" dirty="0">
                <a:ln>
                  <a:noFill/>
                </a:ln>
                <a:solidFill>
                  <a:srgbClr val="141F34"/>
                </a:solidFill>
                <a:effectLst/>
                <a:uLnTx/>
                <a:uFillTx/>
                <a:latin typeface="Clash Display" pitchFamily="2" charset="0"/>
                <a:ea typeface="Inter V Medium" panose="02000503000000020004" pitchFamily="2" charset="0"/>
                <a:cs typeface="Inter V Medium" panose="02000503000000020004" pitchFamily="2" charset="0"/>
              </a:rPr>
              <a:t>Lecture 2 – Mapping the Employer Branding Landscape</a:t>
            </a:r>
            <a:endParaRPr kumimoji="0" lang="en-US" sz="2800" b="0" i="0" u="none" strike="noStrike" kern="2000" cap="none" spc="-150" normalizeH="0" baseline="0" noProof="0" dirty="0">
              <a:ln>
                <a:noFill/>
              </a:ln>
              <a:solidFill>
                <a:srgbClr val="141F34"/>
              </a:solidFill>
              <a:effectLst/>
              <a:uLnTx/>
              <a:uFillTx/>
              <a:latin typeface="Clash Display" pitchFamily="2" charset="0"/>
              <a:ea typeface="Inter V Medium" panose="02000503000000020004" pitchFamily="2" charset="0"/>
              <a:cs typeface="Inter V Medium" panose="02000503000000020004" pitchFamily="2" charset="0"/>
            </a:endParaRPr>
          </a:p>
        </p:txBody>
      </p:sp>
      <p:pic>
        <p:nvPicPr>
          <p:cNvPr id="11" name="Picture 10" descr="Orange asbract">
            <a:extLst>
              <a:ext uri="{FF2B5EF4-FFF2-40B4-BE49-F238E27FC236}">
                <a16:creationId xmlns:a16="http://schemas.microsoft.com/office/drawing/2014/main" id="{06B4EA1F-89B8-674E-9B9F-CE90A8D56E47}"/>
              </a:ext>
            </a:extLst>
          </p:cNvPr>
          <p:cNvPicPr>
            <a:picLocks noChangeAspect="1"/>
          </p:cNvPicPr>
          <p:nvPr/>
        </p:nvPicPr>
        <p:blipFill rotWithShape="1">
          <a:blip r:embed="rId3"/>
          <a:srcRect t="11996" r="12326"/>
          <a:stretch/>
        </p:blipFill>
        <p:spPr>
          <a:xfrm>
            <a:off x="8774269" y="0"/>
            <a:ext cx="3417732" cy="4720990"/>
          </a:xfrm>
          <a:prstGeom prst="rect">
            <a:avLst/>
          </a:prstGeom>
        </p:spPr>
      </p:pic>
      <p:pic>
        <p:nvPicPr>
          <p:cNvPr id="12" name="Picture 11" descr="Orange tall tower">
            <a:extLst>
              <a:ext uri="{FF2B5EF4-FFF2-40B4-BE49-F238E27FC236}">
                <a16:creationId xmlns:a16="http://schemas.microsoft.com/office/drawing/2014/main" id="{2ADC2D9A-2048-354E-A399-F1AE39812118}"/>
              </a:ext>
            </a:extLst>
          </p:cNvPr>
          <p:cNvPicPr>
            <a:picLocks noChangeAspect="1"/>
          </p:cNvPicPr>
          <p:nvPr/>
        </p:nvPicPr>
        <p:blipFill>
          <a:blip r:embed="rId4"/>
          <a:srcRect/>
          <a:stretch/>
        </p:blipFill>
        <p:spPr>
          <a:xfrm>
            <a:off x="714605" y="649480"/>
            <a:ext cx="676364" cy="6208520"/>
          </a:xfrm>
          <a:prstGeom prst="rect">
            <a:avLst/>
          </a:prstGeom>
        </p:spPr>
      </p:pic>
      <p:pic>
        <p:nvPicPr>
          <p:cNvPr id="6" name="Navy Shape Logo" descr="Navy building shape holder">
            <a:extLst>
              <a:ext uri="{FF2B5EF4-FFF2-40B4-BE49-F238E27FC236}">
                <a16:creationId xmlns:a16="http://schemas.microsoft.com/office/drawing/2014/main" id="{D51EDC99-FB8F-E28A-2A3E-6ABFE86655B3}"/>
              </a:ext>
            </a:extLst>
          </p:cNvPr>
          <p:cNvPicPr>
            <a:picLocks noChangeAspect="1"/>
          </p:cNvPicPr>
          <p:nvPr/>
        </p:nvPicPr>
        <p:blipFill>
          <a:blip r:embed="rId5"/>
          <a:stretch>
            <a:fillRect/>
          </a:stretch>
        </p:blipFill>
        <p:spPr>
          <a:xfrm>
            <a:off x="6356196" y="2352638"/>
            <a:ext cx="5835804" cy="4505361"/>
          </a:xfrm>
          <a:prstGeom prst="rect">
            <a:avLst/>
          </a:prstGeom>
        </p:spPr>
      </p:pic>
      <p:pic>
        <p:nvPicPr>
          <p:cNvPr id="2" name="White Large Logo" descr="White Wrexham University logo">
            <a:extLst>
              <a:ext uri="{FF2B5EF4-FFF2-40B4-BE49-F238E27FC236}">
                <a16:creationId xmlns:a16="http://schemas.microsoft.com/office/drawing/2014/main" id="{7BBD8E66-F319-5E22-5289-BE85DF184B8B}"/>
              </a:ext>
            </a:extLst>
          </p:cNvPr>
          <p:cNvPicPr>
            <a:picLocks noChangeAspect="1"/>
          </p:cNvPicPr>
          <p:nvPr/>
        </p:nvPicPr>
        <p:blipFill>
          <a:blip r:embed="rId6"/>
          <a:stretch>
            <a:fillRect/>
          </a:stretch>
        </p:blipFill>
        <p:spPr>
          <a:xfrm>
            <a:off x="7481990" y="4961420"/>
            <a:ext cx="4084539" cy="902972"/>
          </a:xfrm>
          <a:prstGeom prst="rect">
            <a:avLst/>
          </a:prstGeom>
        </p:spPr>
      </p:pic>
    </p:spTree>
    <p:extLst>
      <p:ext uri="{BB962C8B-B14F-4D97-AF65-F5344CB8AC3E}">
        <p14:creationId xmlns:p14="http://schemas.microsoft.com/office/powerpoint/2010/main" val="15151197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Organisational Branding – Independent Study</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Please ensure you complete the additional learning materials and associated tasks on Moodle.  You will need to know their content as these will be incorporated into your lectures and assignment.</a:t>
            </a:r>
          </a:p>
          <a:p>
            <a:pPr marL="0" indent="0">
              <a:buNone/>
            </a:pPr>
            <a:endParaRPr lang="en-GB" dirty="0"/>
          </a:p>
        </p:txBody>
      </p:sp>
    </p:spTree>
    <p:extLst>
      <p:ext uri="{BB962C8B-B14F-4D97-AF65-F5344CB8AC3E}">
        <p14:creationId xmlns:p14="http://schemas.microsoft.com/office/powerpoint/2010/main" val="35766358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descr="Navy background">
            <a:extLst>
              <a:ext uri="{FF2B5EF4-FFF2-40B4-BE49-F238E27FC236}">
                <a16:creationId xmlns:a16="http://schemas.microsoft.com/office/drawing/2014/main" id="{B97B31F7-AAC1-E0E4-B277-2E8C8CCCDBB2}"/>
              </a:ext>
            </a:extLst>
          </p:cNvPr>
          <p:cNvSpPr/>
          <p:nvPr/>
        </p:nvSpPr>
        <p:spPr>
          <a:xfrm>
            <a:off x="0" y="0"/>
            <a:ext cx="12192000" cy="685800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D7A504AC-B11A-F9D1-73C7-0F29DE735EF1}"/>
              </a:ext>
            </a:extLst>
          </p:cNvPr>
          <p:cNvSpPr txBox="1"/>
          <p:nvPr/>
        </p:nvSpPr>
        <p:spPr>
          <a:xfrm>
            <a:off x="496389" y="2171357"/>
            <a:ext cx="6261462" cy="767646"/>
          </a:xfrm>
          <a:prstGeom prst="rect">
            <a:avLst/>
          </a:prstGeom>
          <a:noFill/>
        </p:spPr>
        <p:txBody>
          <a:bodyPr wrap="square" rtlCol="0">
            <a:spAutoFit/>
          </a:bodyPr>
          <a:lstStyle/>
          <a:p>
            <a:pPr>
              <a:lnSpc>
                <a:spcPts val="6000"/>
              </a:lnSpc>
            </a:pPr>
            <a:r>
              <a:rPr lang="en-US" sz="2400" kern="2000" spc="-150" dirty="0">
                <a:solidFill>
                  <a:srgbClr val="4FB9A8"/>
                </a:solidFill>
                <a:latin typeface="Clash Display" pitchFamily="2" charset="0"/>
                <a:ea typeface="Inter V Medium" panose="02000503000000020004" pitchFamily="2" charset="0"/>
                <a:cs typeface="Inter V Medium" panose="02000503000000020004" pitchFamily="2" charset="0"/>
              </a:rPr>
              <a:t>Any questions?</a:t>
            </a:r>
          </a:p>
        </p:txBody>
      </p:sp>
      <p:sp>
        <p:nvSpPr>
          <p:cNvPr id="2" name="TextBox 1">
            <a:extLst>
              <a:ext uri="{FF2B5EF4-FFF2-40B4-BE49-F238E27FC236}">
                <a16:creationId xmlns:a16="http://schemas.microsoft.com/office/drawing/2014/main" id="{3960CD2A-FEF3-1F38-D057-1042EF95EE7B}"/>
              </a:ext>
            </a:extLst>
          </p:cNvPr>
          <p:cNvSpPr txBox="1"/>
          <p:nvPr/>
        </p:nvSpPr>
        <p:spPr>
          <a:xfrm>
            <a:off x="496389" y="472240"/>
            <a:ext cx="6261462" cy="861774"/>
          </a:xfrm>
          <a:prstGeom prst="rect">
            <a:avLst/>
          </a:prstGeom>
          <a:noFill/>
        </p:spPr>
        <p:txBody>
          <a:bodyPr wrap="square" rtlCol="0">
            <a:spAutoFit/>
          </a:bodyPr>
          <a:lstStyle/>
          <a:p>
            <a:pPr>
              <a:lnSpc>
                <a:spcPts val="6000"/>
              </a:lnSpc>
            </a:pPr>
            <a:r>
              <a:rPr lang="en-US" sz="5400" kern="2000" dirty="0">
                <a:solidFill>
                  <a:schemeClr val="bg1"/>
                </a:solidFill>
                <a:latin typeface="Clash Display Medium" pitchFamily="2" charset="0"/>
              </a:rPr>
              <a:t>Thank you!</a:t>
            </a:r>
          </a:p>
        </p:txBody>
      </p:sp>
      <p:pic>
        <p:nvPicPr>
          <p:cNvPr id="4" name="Picture 3" descr="White logo">
            <a:extLst>
              <a:ext uri="{FF2B5EF4-FFF2-40B4-BE49-F238E27FC236}">
                <a16:creationId xmlns:a16="http://schemas.microsoft.com/office/drawing/2014/main" id="{1BDE87CF-2929-847B-B5A6-732BD0DFE8D4}"/>
              </a:ext>
            </a:extLst>
          </p:cNvPr>
          <p:cNvPicPr>
            <a:picLocks noChangeAspect="1"/>
          </p:cNvPicPr>
          <p:nvPr/>
        </p:nvPicPr>
        <p:blipFill>
          <a:blip r:embed="rId3"/>
          <a:stretch>
            <a:fillRect/>
          </a:stretch>
        </p:blipFill>
        <p:spPr>
          <a:xfrm>
            <a:off x="534811" y="5540188"/>
            <a:ext cx="2369491" cy="523031"/>
          </a:xfrm>
          <a:prstGeom prst="rect">
            <a:avLst/>
          </a:prstGeom>
        </p:spPr>
      </p:pic>
      <p:pic>
        <p:nvPicPr>
          <p:cNvPr id="20" name="Picture 19" descr="Orange background shape">
            <a:extLst>
              <a:ext uri="{FF2B5EF4-FFF2-40B4-BE49-F238E27FC236}">
                <a16:creationId xmlns:a16="http://schemas.microsoft.com/office/drawing/2014/main" id="{3D9D99E2-337E-1897-B514-9B7D4C1945BB}"/>
              </a:ext>
            </a:extLst>
          </p:cNvPr>
          <p:cNvPicPr>
            <a:picLocks noChangeAspect="1"/>
          </p:cNvPicPr>
          <p:nvPr/>
        </p:nvPicPr>
        <p:blipFill rotWithShape="1">
          <a:blip r:embed="rId4"/>
          <a:srcRect r="43939" b="56382"/>
          <a:stretch/>
        </p:blipFill>
        <p:spPr>
          <a:xfrm>
            <a:off x="5437893" y="1990091"/>
            <a:ext cx="6754108" cy="4867910"/>
          </a:xfrm>
          <a:prstGeom prst="rect">
            <a:avLst/>
          </a:prstGeom>
        </p:spPr>
      </p:pic>
      <p:pic>
        <p:nvPicPr>
          <p:cNvPr id="24" name="Picture 23" descr="Group of students hanging around">
            <a:extLst>
              <a:ext uri="{FF2B5EF4-FFF2-40B4-BE49-F238E27FC236}">
                <a16:creationId xmlns:a16="http://schemas.microsoft.com/office/drawing/2014/main" id="{B884182A-88FE-0CF9-1C3D-FC440FAA0585}"/>
              </a:ext>
            </a:extLst>
          </p:cNvPr>
          <p:cNvPicPr>
            <a:picLocks noChangeAspect="1"/>
          </p:cNvPicPr>
          <p:nvPr/>
        </p:nvPicPr>
        <p:blipFill>
          <a:blip r:embed="rId5"/>
          <a:stretch>
            <a:fillRect/>
          </a:stretch>
        </p:blipFill>
        <p:spPr>
          <a:xfrm>
            <a:off x="3763628" y="1124150"/>
            <a:ext cx="8578890" cy="5733850"/>
          </a:xfrm>
          <a:prstGeom prst="rect">
            <a:avLst/>
          </a:prstGeom>
        </p:spPr>
      </p:pic>
      <p:sp>
        <p:nvSpPr>
          <p:cNvPr id="5" name="Title 4">
            <a:extLst>
              <a:ext uri="{FF2B5EF4-FFF2-40B4-BE49-F238E27FC236}">
                <a16:creationId xmlns:a16="http://schemas.microsoft.com/office/drawing/2014/main" id="{AD4B7D1D-4F8C-4242-8AB7-EB8FFCB262B1}"/>
              </a:ext>
            </a:extLst>
          </p:cNvPr>
          <p:cNvSpPr>
            <a:spLocks noGrp="1"/>
          </p:cNvSpPr>
          <p:nvPr>
            <p:ph type="title"/>
          </p:nvPr>
        </p:nvSpPr>
        <p:spPr>
          <a:xfrm>
            <a:off x="838200" y="-1325563"/>
            <a:ext cx="10515600" cy="1325563"/>
          </a:xfrm>
        </p:spPr>
        <p:txBody>
          <a:bodyPr anchor="b"/>
          <a:lstStyle/>
          <a:p>
            <a:r>
              <a:rPr lang="en-GB" dirty="0"/>
              <a:t>General Slide Option 1</a:t>
            </a:r>
          </a:p>
        </p:txBody>
      </p:sp>
    </p:spTree>
    <p:extLst>
      <p:ext uri="{BB962C8B-B14F-4D97-AF65-F5344CB8AC3E}">
        <p14:creationId xmlns:p14="http://schemas.microsoft.com/office/powerpoint/2010/main" val="14385746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Week 1 Recap</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r>
              <a:rPr lang="en-GB" dirty="0"/>
              <a:t>What is organisational branding from a HR perspective?</a:t>
            </a:r>
          </a:p>
          <a:p>
            <a:r>
              <a:rPr lang="en-GB" dirty="0"/>
              <a:t>What were the main theories we discussed last week?</a:t>
            </a:r>
          </a:p>
          <a:p>
            <a:r>
              <a:rPr lang="en-GB" dirty="0"/>
              <a:t>What are the key elements of branding that those theories discuss?</a:t>
            </a:r>
          </a:p>
          <a:p>
            <a:pPr marL="0" indent="0">
              <a:buNone/>
            </a:pPr>
            <a:endParaRPr lang="en-GB" dirty="0"/>
          </a:p>
        </p:txBody>
      </p:sp>
    </p:spTree>
    <p:extLst>
      <p:ext uri="{BB962C8B-B14F-4D97-AF65-F5344CB8AC3E}">
        <p14:creationId xmlns:p14="http://schemas.microsoft.com/office/powerpoint/2010/main" val="42724083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This week’s learning outcomes</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At the end of this session, you will be able to:</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Conceptualise the role of branding from an employer perspective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Apply research and theory on the impact employer branding has within an international context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Present a discussion on why employer branding is used in organisations</a:t>
            </a:r>
          </a:p>
          <a:p>
            <a:pPr marL="0" indent="0">
              <a:buNone/>
            </a:pPr>
            <a:endParaRPr lang="en-GB" dirty="0"/>
          </a:p>
        </p:txBody>
      </p:sp>
    </p:spTree>
    <p:extLst>
      <p:ext uri="{BB962C8B-B14F-4D97-AF65-F5344CB8AC3E}">
        <p14:creationId xmlns:p14="http://schemas.microsoft.com/office/powerpoint/2010/main" val="21262943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Reflection</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What were the four main categories of HR we discussed last week that impact and drive employer branding?</a:t>
            </a:r>
          </a:p>
          <a:p>
            <a:pPr>
              <a:defRPr/>
            </a:pPr>
            <a:r>
              <a:rPr kumimoji="0" lang="en-GB" sz="2800" b="1" i="0" u="none" strike="noStrike" kern="1200" cap="none" spc="0" normalizeH="0" baseline="0" noProof="0" dirty="0">
                <a:ln>
                  <a:noFill/>
                </a:ln>
                <a:solidFill>
                  <a:prstClr val="black"/>
                </a:solidFill>
                <a:effectLst/>
                <a:uLnTx/>
                <a:uFillTx/>
                <a:latin typeface="Calibri" panose="020F0502020204030204"/>
                <a:ea typeface="+mn-ea"/>
                <a:cs typeface="+mn-cs"/>
              </a:rPr>
              <a:t>Retention</a:t>
            </a:r>
          </a:p>
          <a:p>
            <a:pPr>
              <a:defRPr/>
            </a:pPr>
            <a:r>
              <a:rPr kumimoji="0" lang="en-GB" sz="2800" b="1" i="0" u="none" strike="noStrike" kern="1200" cap="none" spc="0" normalizeH="0" baseline="0" noProof="0" dirty="0">
                <a:ln>
                  <a:noFill/>
                </a:ln>
                <a:solidFill>
                  <a:prstClr val="black"/>
                </a:solidFill>
                <a:effectLst/>
                <a:uLnTx/>
                <a:uFillTx/>
                <a:latin typeface="Calibri" panose="020F0502020204030204"/>
                <a:ea typeface="+mn-ea"/>
                <a:cs typeface="+mn-cs"/>
              </a:rPr>
              <a:t>Recruitment</a:t>
            </a:r>
          </a:p>
          <a:p>
            <a:pPr>
              <a:defRPr/>
            </a:pPr>
            <a:r>
              <a:rPr kumimoji="0" lang="en-GB" sz="2800" b="1" i="0" u="none" strike="noStrike" kern="1200" cap="none" spc="0" normalizeH="0" baseline="0" noProof="0" dirty="0">
                <a:ln>
                  <a:noFill/>
                </a:ln>
                <a:solidFill>
                  <a:prstClr val="black"/>
                </a:solidFill>
                <a:effectLst/>
                <a:uLnTx/>
                <a:uFillTx/>
                <a:latin typeface="Calibri" panose="020F0502020204030204"/>
                <a:ea typeface="+mn-ea"/>
                <a:cs typeface="+mn-cs"/>
              </a:rPr>
              <a:t>Conduct</a:t>
            </a:r>
          </a:p>
          <a:p>
            <a:pPr>
              <a:defRPr/>
            </a:pPr>
            <a:r>
              <a:rPr kumimoji="0" lang="en-GB" sz="2800" b="1" i="0" u="none" strike="noStrike" kern="1200" cap="none" spc="0" normalizeH="0" baseline="0" noProof="0" dirty="0">
                <a:ln>
                  <a:noFill/>
                </a:ln>
                <a:solidFill>
                  <a:prstClr val="black"/>
                </a:solidFill>
                <a:effectLst/>
                <a:uLnTx/>
                <a:uFillTx/>
                <a:latin typeface="Calibri" panose="020F0502020204030204"/>
                <a:ea typeface="+mn-ea"/>
                <a:cs typeface="+mn-cs"/>
              </a:rPr>
              <a:t>Reward</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We will come back to these later in the lecture.</a:t>
            </a:r>
          </a:p>
          <a:p>
            <a:pPr marL="0" indent="0">
              <a:buNone/>
            </a:pPr>
            <a:endParaRPr lang="en-GB" dirty="0"/>
          </a:p>
        </p:txBody>
      </p:sp>
    </p:spTree>
    <p:extLst>
      <p:ext uri="{BB962C8B-B14F-4D97-AF65-F5344CB8AC3E}">
        <p14:creationId xmlns:p14="http://schemas.microsoft.com/office/powerpoint/2010/main" val="6316304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lang="en-GB" b="1" dirty="0"/>
              <a:t>Employer branding</a:t>
            </a:r>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Branding is “the process of developing an intended brand identity” (Kotler &amp; Lee, 2008).</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The term employer branding has been adapted to embed branding strategies and principles within human resource management, so that the organisation ‘brands’ itself by placing value on the employee.</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rPr>
              <a:t>It is about employers understanding the value of employees, as well as learning how to adjust to the demands of the skills and competitive market.</a:t>
            </a:r>
            <a:endParaRPr kumimoji="0" lang="en-GB" sz="2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89102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srgbClr val="FF0000"/>
                </a:solidFill>
                <a:effectLst/>
                <a:uLnTx/>
                <a:uFillTx/>
                <a:latin typeface="Calibri Light" panose="020F0302020204030204"/>
                <a:ea typeface="+mj-ea"/>
                <a:cs typeface="+mj-cs"/>
              </a:rPr>
              <a:t>Group Activity 1 </a:t>
            </a:r>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 Employer Branding in Recruitment</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In groups.  </a:t>
            </a:r>
          </a:p>
          <a:p>
            <a:pPr>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Review the following 3 adverts that are found on this week’s Moodle study book.  Discuss these with your group and write down your perception of what you think each organisation offers from an employer branding perspective.</a:t>
            </a:r>
          </a:p>
          <a:p>
            <a:pPr>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How are they communicating that perception to you?</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1" i="0" u="none" strike="noStrike" kern="1200" cap="none" spc="0" normalizeH="0" baseline="0" noProof="0" dirty="0">
                <a:ln>
                  <a:noFill/>
                </a:ln>
                <a:solidFill>
                  <a:prstClr val="black"/>
                </a:solidFill>
                <a:effectLst/>
                <a:uLnTx/>
                <a:uFillTx/>
                <a:latin typeface="Calibri" panose="020F0502020204030204"/>
                <a:ea typeface="+mn-ea"/>
                <a:cs typeface="+mn-cs"/>
              </a:rPr>
              <a:t>10 minutes.</a:t>
            </a:r>
          </a:p>
          <a:p>
            <a:pPr marL="0" indent="0">
              <a:buNone/>
            </a:pPr>
            <a:endParaRPr lang="en-GB" dirty="0"/>
          </a:p>
        </p:txBody>
      </p:sp>
    </p:spTree>
    <p:extLst>
      <p:ext uri="{BB962C8B-B14F-4D97-AF65-F5344CB8AC3E}">
        <p14:creationId xmlns:p14="http://schemas.microsoft.com/office/powerpoint/2010/main" val="42129660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Defining employer branding</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Employer brand identifies an organisation in the marketplace and makes it unique (</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Giliver</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2009).  Employees and potential employees are our target audience.</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Employer branding aims to make an organisation:</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stand out - what stood out to you about the 3 jobs?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become an employer of choice – would you choose to work there?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demonstrate loyalty and commitment to the employee – did the job communicate a culture that cultivates loyalty and commitment?  If yes – how?  If no – why?</a:t>
            </a: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indent="0">
              <a:buNone/>
            </a:pPr>
            <a:endParaRPr lang="en-GB" dirty="0"/>
          </a:p>
        </p:txBody>
      </p:sp>
    </p:spTree>
    <p:extLst>
      <p:ext uri="{BB962C8B-B14F-4D97-AF65-F5344CB8AC3E}">
        <p14:creationId xmlns:p14="http://schemas.microsoft.com/office/powerpoint/2010/main" val="3949054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srgbClr val="FF0000"/>
                </a:solidFill>
                <a:effectLst/>
                <a:uLnTx/>
                <a:uFillTx/>
                <a:latin typeface="Calibri Light" panose="020F0302020204030204"/>
                <a:ea typeface="+mj-ea"/>
                <a:cs typeface="+mj-cs"/>
              </a:rPr>
              <a:t>Group Activity 2 </a:t>
            </a:r>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 But how… do organisations define this?</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Before you move into groups, let us have a look at a major international company - APPLE:</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hlinkClick r:id="rId5"/>
              </a:rPr>
              <a:t>https://www.apple.com/job-creation/</a:t>
            </a:r>
            <a:endPar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What is this company telling us about its employer branding?</a:t>
            </a:r>
          </a:p>
          <a:p>
            <a:pPr>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What stands out most to you?</a:t>
            </a:r>
          </a:p>
          <a:p>
            <a:pPr>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What makes this internationally focussed?</a:t>
            </a:r>
          </a:p>
          <a:p>
            <a:pPr>
              <a:defRPr/>
            </a:pPr>
            <a:r>
              <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rPr>
              <a:t>Now move into groups and create a mind map of your thoughts.  Discuss these with your colleagues.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1" i="0" u="none" strike="noStrike" kern="1200" cap="none" spc="0" normalizeH="0" baseline="0" noProof="0" dirty="0">
                <a:ln>
                  <a:noFill/>
                </a:ln>
                <a:solidFill>
                  <a:prstClr val="black"/>
                </a:solidFill>
                <a:effectLst/>
                <a:uLnTx/>
                <a:uFillTx/>
                <a:latin typeface="Calibri" panose="020F0502020204030204"/>
                <a:ea typeface="+mn-ea"/>
                <a:cs typeface="+mn-cs"/>
              </a:rPr>
              <a:t>10 minutes – then discuss your findings as a group.</a:t>
            </a:r>
          </a:p>
          <a:p>
            <a:pPr marL="0" indent="0">
              <a:buNone/>
            </a:pPr>
            <a:endParaRPr lang="en-GB" dirty="0"/>
          </a:p>
        </p:txBody>
      </p:sp>
    </p:spTree>
    <p:extLst>
      <p:ext uri="{BB962C8B-B14F-4D97-AF65-F5344CB8AC3E}">
        <p14:creationId xmlns:p14="http://schemas.microsoft.com/office/powerpoint/2010/main" val="39911347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057C47D-3BC5-4D63-797F-B2600111FE6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7D4348E-3467-AFD9-7B49-FC071FCE467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10" name="Picture 9" descr="short orange tower">
            <a:extLst>
              <a:ext uri="{FF2B5EF4-FFF2-40B4-BE49-F238E27FC236}">
                <a16:creationId xmlns:a16="http://schemas.microsoft.com/office/drawing/2014/main" id="{EFDBAD53-7DD1-DB4C-BE8F-3A194D506040}"/>
              </a:ext>
            </a:extLst>
          </p:cNvPr>
          <p:cNvPicPr>
            <a:picLocks noChangeAspect="1"/>
          </p:cNvPicPr>
          <p:nvPr/>
        </p:nvPicPr>
        <p:blipFill>
          <a:blip r:embed="rId4"/>
          <a:srcRect/>
          <a:stretch/>
        </p:blipFill>
        <p:spPr>
          <a:xfrm>
            <a:off x="11084876" y="5363376"/>
            <a:ext cx="548323" cy="1494624"/>
          </a:xfrm>
          <a:prstGeom prst="rect">
            <a:avLst/>
          </a:prstGeom>
        </p:spPr>
      </p:pic>
      <p:sp>
        <p:nvSpPr>
          <p:cNvPr id="13" name="Title 12">
            <a:extLst>
              <a:ext uri="{FF2B5EF4-FFF2-40B4-BE49-F238E27FC236}">
                <a16:creationId xmlns:a16="http://schemas.microsoft.com/office/drawing/2014/main" id="{6E8F5583-0443-B24D-0A88-0EFFEA7694D7}"/>
              </a:ext>
            </a:extLst>
          </p:cNvPr>
          <p:cNvSpPr>
            <a:spLocks noGrp="1"/>
          </p:cNvSpPr>
          <p:nvPr>
            <p:ph type="title"/>
          </p:nvPr>
        </p:nvSpPr>
        <p:spPr/>
        <p:txBody>
          <a:bodyPr/>
          <a:lstStyle/>
          <a:p>
            <a:r>
              <a:rPr kumimoji="0" lang="en-GB" sz="4400" b="1" i="0" u="none" strike="noStrike" kern="1200" cap="none" spc="0" normalizeH="0" baseline="0" noProof="0" dirty="0">
                <a:ln>
                  <a:noFill/>
                </a:ln>
                <a:solidFill>
                  <a:srgbClr val="FF0000"/>
                </a:solidFill>
                <a:effectLst/>
                <a:uLnTx/>
                <a:uFillTx/>
                <a:latin typeface="Calibri Light" panose="020F0302020204030204"/>
                <a:ea typeface="+mj-ea"/>
                <a:cs typeface="+mj-cs"/>
              </a:rPr>
              <a:t>Group Activity 2 </a:t>
            </a:r>
            <a:r>
              <a:rPr kumimoji="0" lang="en-GB" sz="4400" b="1" i="0" u="none" strike="noStrike" kern="1200" cap="none" spc="0" normalizeH="0" baseline="0" noProof="0" dirty="0">
                <a:ln>
                  <a:noFill/>
                </a:ln>
                <a:solidFill>
                  <a:prstClr val="black"/>
                </a:solidFill>
                <a:effectLst/>
                <a:uLnTx/>
                <a:uFillTx/>
                <a:latin typeface="Calibri Light" panose="020F0302020204030204"/>
                <a:ea typeface="+mj-ea"/>
                <a:cs typeface="+mj-cs"/>
              </a:rPr>
              <a:t>- But how… do organisations define this?</a:t>
            </a:r>
            <a:endParaRPr lang="en-GB" b="1" dirty="0"/>
          </a:p>
        </p:txBody>
      </p:sp>
      <p:sp>
        <p:nvSpPr>
          <p:cNvPr id="14" name="Content Placeholder 13">
            <a:extLst>
              <a:ext uri="{FF2B5EF4-FFF2-40B4-BE49-F238E27FC236}">
                <a16:creationId xmlns:a16="http://schemas.microsoft.com/office/drawing/2014/main" id="{E3692064-A577-9EDD-B600-82CD103304C3}"/>
              </a:ext>
            </a:extLst>
          </p:cNvPr>
          <p:cNvSpPr>
            <a:spLocks noGrp="1"/>
          </p:cNvSpPr>
          <p:nvPr>
            <p:ph idx="1"/>
          </p:nvPr>
        </p:nvSpPr>
        <p:spPr>
          <a:xfrm>
            <a:off x="838200" y="1622742"/>
            <a:ext cx="10515600" cy="4351338"/>
          </a:xfrm>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Now look at Apple from the perspective of a targeted approach with their employer brand and consider the individual mix for each specific target audience identified below:</a:t>
            </a:r>
          </a:p>
          <a:p>
            <a:pPr>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Company’s website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Social Media Platforms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LinkedIn</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Glassdoor</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Hiring events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Social media advertisements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tiktok</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anyone?)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Employee benefits and pay</a:t>
            </a:r>
          </a:p>
          <a:p>
            <a:pPr marL="0" indent="0">
              <a:buNone/>
            </a:pPr>
            <a:endParaRPr lang="en-GB" dirty="0"/>
          </a:p>
        </p:txBody>
      </p:sp>
    </p:spTree>
    <p:extLst>
      <p:ext uri="{BB962C8B-B14F-4D97-AF65-F5344CB8AC3E}">
        <p14:creationId xmlns:p14="http://schemas.microsoft.com/office/powerpoint/2010/main" val="16269464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1859</TotalTime>
  <Words>580</Words>
  <Application>Microsoft Office PowerPoint</Application>
  <PresentationFormat>Widescreen</PresentationFormat>
  <Paragraphs>69</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Calibri Light</vt:lpstr>
      <vt:lpstr>Clash Display</vt:lpstr>
      <vt:lpstr>Calibri</vt:lpstr>
      <vt:lpstr>Arial</vt:lpstr>
      <vt:lpstr>Clash Display Medium</vt:lpstr>
      <vt:lpstr>Office Theme</vt:lpstr>
      <vt:lpstr>PowerPoint Presentation</vt:lpstr>
      <vt:lpstr>Week 1 Recap</vt:lpstr>
      <vt:lpstr>This week’s learning outcomes</vt:lpstr>
      <vt:lpstr>Reflection</vt:lpstr>
      <vt:lpstr>Employer branding</vt:lpstr>
      <vt:lpstr>Group Activity 1 – Employer Branding in Recruitment</vt:lpstr>
      <vt:lpstr>Defining employer branding</vt:lpstr>
      <vt:lpstr>Group Activity 2 - But how… do organisations define this?</vt:lpstr>
      <vt:lpstr>Group Activity 2 - But how… do organisations define this?</vt:lpstr>
      <vt:lpstr>Organisational Branding – Independent Study</vt:lpstr>
      <vt:lpstr>General Slide Option 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2431</dc:creator>
  <cp:lastModifiedBy>Kayleigh Cottam</cp:lastModifiedBy>
  <cp:revision>32</cp:revision>
  <dcterms:created xsi:type="dcterms:W3CDTF">2023-04-21T12:16:35Z</dcterms:created>
  <dcterms:modified xsi:type="dcterms:W3CDTF">2024-06-18T12:14:03Z</dcterms:modified>
</cp:coreProperties>
</file>

<file path=docProps/thumbnail.jpeg>
</file>